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7"/>
  </p:notesMasterIdLst>
  <p:handoutMasterIdLst>
    <p:handoutMasterId r:id="rId8"/>
  </p:handoutMasterIdLst>
  <p:sldIdLst>
    <p:sldId id="309" r:id="rId3"/>
    <p:sldId id="310" r:id="rId4"/>
    <p:sldId id="313" r:id="rId5"/>
    <p:sldId id="312" r:id="rId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4" autoAdjust="0"/>
    <p:restoredTop sz="94660"/>
  </p:normalViewPr>
  <p:slideViewPr>
    <p:cSldViewPr>
      <p:cViewPr varScale="1">
        <p:scale>
          <a:sx n="104" d="100"/>
          <a:sy n="104" d="100"/>
        </p:scale>
        <p:origin x="91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F9B18-36F1-49D9-B66D-F5B67EA2BF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1EF31-7B53-44D7-9A6B-05CB46574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43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BF280-59BD-4AE3-AAC5-2F0FAE55DB18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D79ED-73FB-44ED-97B6-E09CBE026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74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094800" y="1347614"/>
            <a:ext cx="3049200" cy="20882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8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119664" y="241759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164882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6069538" y="227329"/>
            <a:ext cx="2880000" cy="467441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4" y="1815750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4" y="3389741"/>
            <a:ext cx="2880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273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H="1"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53539" h="5143500">
                <a:moveTo>
                  <a:pt x="8820472" y="267494"/>
                </a:moveTo>
                <a:lnTo>
                  <a:pt x="8820472" y="4948014"/>
                </a:lnTo>
                <a:lnTo>
                  <a:pt x="5553076" y="4948014"/>
                </a:lnTo>
                <a:lnTo>
                  <a:pt x="5553076" y="267494"/>
                </a:lnTo>
                <a:close/>
                <a:moveTo>
                  <a:pt x="9153539" y="0"/>
                </a:moveTo>
                <a:lnTo>
                  <a:pt x="0" y="0"/>
                </a:lnTo>
                <a:lnTo>
                  <a:pt x="0" y="5143500"/>
                </a:lnTo>
                <a:lnTo>
                  <a:pt x="9153539" y="514350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7200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3203848" cy="51435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4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3723878"/>
            <a:ext cx="9144000" cy="141962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888209" y="3040087"/>
            <a:ext cx="1367581" cy="13675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3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Rectangle 7"/>
          <p:cNvSpPr/>
          <p:nvPr userDrawn="1"/>
        </p:nvSpPr>
        <p:spPr>
          <a:xfrm flipH="1">
            <a:off x="0" y="2304256"/>
            <a:ext cx="9144000" cy="1419622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52282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6096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4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04047" y="1779661"/>
            <a:ext cx="3200431" cy="2410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5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12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1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2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5" r:id="rId12"/>
    <p:sldLayoutId id="2147483677" r:id="rId13"/>
    <p:sldLayoutId id="214748365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15373" y="1531814"/>
            <a:ext cx="351363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cs typeface="Arial" pitchFamily="34" charset="0"/>
              </a:rPr>
              <a:t>1.</a:t>
            </a:r>
            <a:r>
              <a:rPr lang="ko-KR" altLang="en-US" sz="1200" b="1" dirty="0" err="1" smtClean="0">
                <a:cs typeface="Arial" pitchFamily="34" charset="0"/>
              </a:rPr>
              <a:t>열이름이</a:t>
            </a:r>
            <a:r>
              <a:rPr lang="ko-KR" altLang="en-US" sz="1200" b="1" dirty="0" smtClean="0">
                <a:cs typeface="Arial" pitchFamily="34" charset="0"/>
              </a:rPr>
              <a:t> </a:t>
            </a:r>
            <a:r>
              <a:rPr lang="ko-KR" altLang="en-US" sz="1200" b="1" dirty="0" err="1" smtClean="0">
                <a:cs typeface="Arial" pitchFamily="34" charset="0"/>
              </a:rPr>
              <a:t>중구난방이여서</a:t>
            </a:r>
            <a:r>
              <a:rPr lang="ko-KR" altLang="en-US" sz="1200" b="1" dirty="0" smtClean="0">
                <a:cs typeface="Arial" pitchFamily="34" charset="0"/>
              </a:rPr>
              <a:t> 이름 변경</a:t>
            </a:r>
            <a:endParaRPr lang="en-US" altLang="ko-KR" sz="1200" b="1" dirty="0" smtClean="0"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rgbClr val="FF0000"/>
                </a:solidFill>
                <a:cs typeface="Arial" pitchFamily="34" charset="0"/>
              </a:rPr>
              <a:t>Elder.rename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(columns{)) 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활용하여 이름 변경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1200" b="1" dirty="0">
                <a:cs typeface="Arial" pitchFamily="34" charset="0"/>
              </a:rPr>
              <a:t>2.</a:t>
            </a:r>
            <a:r>
              <a:rPr lang="ko-KR" altLang="en-US" sz="1200" b="1" dirty="0">
                <a:cs typeface="Arial" pitchFamily="34" charset="0"/>
              </a:rPr>
              <a:t> </a:t>
            </a:r>
            <a:r>
              <a:rPr lang="ko-KR" altLang="en-US" sz="1200" b="1" dirty="0" smtClean="0">
                <a:cs typeface="Arial" pitchFamily="34" charset="0"/>
              </a:rPr>
              <a:t>필요</a:t>
            </a:r>
            <a:r>
              <a:rPr lang="en-US" altLang="ko-KR" sz="1200" b="1" dirty="0" smtClean="0">
                <a:cs typeface="Arial" pitchFamily="34" charset="0"/>
              </a:rPr>
              <a:t> </a:t>
            </a:r>
            <a:r>
              <a:rPr lang="ko-KR" altLang="en-US" sz="1200" b="1" dirty="0" smtClean="0">
                <a:cs typeface="Arial" pitchFamily="34" charset="0"/>
              </a:rPr>
              <a:t>없는 열과 행을 삭제</a:t>
            </a:r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rgbClr val="FF0000"/>
                </a:solidFill>
                <a:cs typeface="Arial" pitchFamily="34" charset="0"/>
              </a:rPr>
              <a:t>Elder.loc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[:,[]] 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과 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drop() 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활용하여 </a:t>
            </a:r>
            <a:r>
              <a:rPr lang="ko-KR" altLang="en-US" sz="1200" b="1" dirty="0" err="1" smtClean="0">
                <a:solidFill>
                  <a:srgbClr val="FF0000"/>
                </a:solidFill>
                <a:cs typeface="Arial" pitchFamily="34" charset="0"/>
              </a:rPr>
              <a:t>필요없는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 행 삭제 후 필요한 열만 저장</a:t>
            </a:r>
            <a:endParaRPr lang="en-US" altLang="ko-KR" sz="1200" b="1" dirty="0" smtClean="0">
              <a:solidFill>
                <a:srgbClr val="FF0000"/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cs typeface="Arial" pitchFamily="34" charset="0"/>
              </a:rPr>
              <a:t>3. </a:t>
            </a:r>
            <a:r>
              <a:rPr lang="ko-KR" altLang="en-US" sz="1200" b="1" dirty="0" smtClean="0">
                <a:cs typeface="Arial" pitchFamily="34" charset="0"/>
              </a:rPr>
              <a:t>가진 데이터가 동 데이터 여서 구 데이터로 </a:t>
            </a:r>
            <a:r>
              <a:rPr lang="ko-KR" altLang="en-US" sz="1200" b="1" dirty="0" err="1" smtClean="0">
                <a:cs typeface="Arial" pitchFamily="34" charset="0"/>
              </a:rPr>
              <a:t>필터링</a:t>
            </a:r>
            <a:endParaRPr lang="en-US" altLang="ko-KR" sz="1200" b="1" dirty="0" smtClean="0"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자치구와 합계가 있는 </a:t>
            </a:r>
            <a:r>
              <a:rPr lang="en-US" altLang="ko-KR" sz="1200" b="1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행과 </a:t>
            </a:r>
            <a:r>
              <a:rPr lang="en-US" altLang="ko-KR" sz="1200" b="1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  <a:cs typeface="Arial" pitchFamily="34" charset="0"/>
              </a:rPr>
              <a:t>행 삭제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노인인구비율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27784" y="2364087"/>
            <a:ext cx="216024" cy="71172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9542"/>
            <a:ext cx="4778727" cy="16645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3191407"/>
            <a:ext cx="4680520" cy="11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92080" y="1572220"/>
            <a:ext cx="351363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b="1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cs typeface="Arial" pitchFamily="34" charset="0"/>
              </a:rPr>
              <a:t>1.</a:t>
            </a:r>
            <a:r>
              <a:rPr lang="ko-KR" altLang="en-US" sz="1200" b="1" dirty="0" smtClean="0">
                <a:cs typeface="Arial" pitchFamily="34" charset="0"/>
              </a:rPr>
              <a:t>노인 비율 열 추가</a:t>
            </a:r>
            <a:endParaRPr lang="en-US" altLang="ko-KR" sz="1200" b="1" dirty="0" smtClean="0">
              <a:cs typeface="Arial" pitchFamily="34" charset="0"/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구의 노인인구 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/ 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구의 인구를 통해 계산 후 추가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US" altLang="ko-KR" sz="1200" b="1" dirty="0">
                <a:cs typeface="Arial" pitchFamily="34" charset="0"/>
              </a:rPr>
              <a:t>2.</a:t>
            </a:r>
            <a:r>
              <a:rPr lang="ko-KR" altLang="en-US" sz="1200" b="1" dirty="0">
                <a:cs typeface="Arial" pitchFamily="34" charset="0"/>
              </a:rPr>
              <a:t> </a:t>
            </a:r>
            <a:r>
              <a:rPr lang="ko-KR" altLang="en-US" sz="1200" b="1" dirty="0" smtClean="0">
                <a:cs typeface="Arial" pitchFamily="34" charset="0"/>
              </a:rPr>
              <a:t>필요</a:t>
            </a:r>
            <a:r>
              <a:rPr lang="en-US" altLang="ko-KR" sz="1200" b="1" dirty="0" smtClean="0">
                <a:cs typeface="Arial" pitchFamily="34" charset="0"/>
              </a:rPr>
              <a:t> </a:t>
            </a:r>
            <a:r>
              <a:rPr lang="ko-KR" altLang="en-US" sz="1200" b="1" dirty="0" smtClean="0">
                <a:cs typeface="Arial" pitchFamily="34" charset="0"/>
              </a:rPr>
              <a:t>없는 열을 삭제</a:t>
            </a:r>
            <a:endParaRPr lang="en-US" altLang="ko-KR" sz="1200" b="1" dirty="0"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rgbClr val="FF0000"/>
                </a:solidFill>
                <a:cs typeface="Arial" pitchFamily="34" charset="0"/>
              </a:rPr>
              <a:t>Elder.loc</a:t>
            </a:r>
            <a:r>
              <a:rPr lang="en-US" altLang="ko-KR" sz="1200" b="1" dirty="0" smtClean="0">
                <a:solidFill>
                  <a:srgbClr val="FF0000"/>
                </a:solidFill>
                <a:cs typeface="Arial" pitchFamily="34" charset="0"/>
              </a:rPr>
              <a:t>[:,[]] </a:t>
            </a:r>
            <a:r>
              <a:rPr lang="ko-KR" altLang="en-US" sz="1200" b="1" dirty="0" smtClean="0">
                <a:solidFill>
                  <a:srgbClr val="FF0000"/>
                </a:solidFill>
                <a:cs typeface="Arial" pitchFamily="34" charset="0"/>
              </a:rPr>
              <a:t>을 활용하여 필요한 열만 저장</a:t>
            </a:r>
            <a:endParaRPr lang="en-US" altLang="ko-KR" sz="1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3-2.</a:t>
            </a:r>
            <a:r>
              <a:rPr lang="ko-KR" altLang="en-US" dirty="0">
                <a:solidFill>
                  <a:schemeClr val="accent1"/>
                </a:solidFill>
              </a:rPr>
              <a:t>데이터 전처리 및 분석 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노인인구비율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5C071E7-27A7-48F8-BE50-3E8DC8E31254}"/>
              </a:ext>
            </a:extLst>
          </p:cNvPr>
          <p:cNvSpPr/>
          <p:nvPr/>
        </p:nvSpPr>
        <p:spPr>
          <a:xfrm>
            <a:off x="2663788" y="2149301"/>
            <a:ext cx="216024" cy="71172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8207"/>
            <a:ext cx="4752528" cy="1157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8" y="2860181"/>
            <a:ext cx="3793882" cy="16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데이터 시각화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8" y="1188130"/>
            <a:ext cx="3587300" cy="216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1188130"/>
            <a:ext cx="3592173" cy="216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1166172"/>
            <a:ext cx="3602939" cy="216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5" y="1158466"/>
            <a:ext cx="3594123" cy="216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17" y="1188130"/>
            <a:ext cx="3595109" cy="216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4" y="1173018"/>
            <a:ext cx="3605877" cy="216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44" y="1173018"/>
            <a:ext cx="3606876" cy="216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34" y="1173018"/>
            <a:ext cx="3609821" cy="2160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76000" y="7042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노인비율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96000" y="701232"/>
            <a:ext cx="340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제곱미터당</a:t>
            </a:r>
            <a:r>
              <a:rPr lang="ko-KR" altLang="en-US" dirty="0" smtClean="0"/>
              <a:t> 아파트 가격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76000" y="7042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노인비율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76000" y="7042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노인비율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6000" y="7042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노인비율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899626" y="700056"/>
            <a:ext cx="341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제곱미터당</a:t>
            </a:r>
            <a:r>
              <a:rPr lang="ko-KR" altLang="en-US" dirty="0" smtClean="0"/>
              <a:t> 아파트 가격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04138" y="700056"/>
            <a:ext cx="340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제곱미터당</a:t>
            </a:r>
            <a:r>
              <a:rPr lang="ko-KR" altLang="en-US" dirty="0" smtClean="0"/>
              <a:t> 아파트 가격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896000" y="707612"/>
            <a:ext cx="34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제곱미터당</a:t>
            </a:r>
            <a:r>
              <a:rPr lang="ko-KR" altLang="en-US" dirty="0" smtClean="0"/>
              <a:t> 아파트 가격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26229" y="3605631"/>
            <a:ext cx="3910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강남 쪽이 노인 인구 비율이 낮고 강북 쪽이 노인 인구 비율이 높은 것을 확인할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시간이 흘러도 노인 인구 비율은 변화하지 않고 고착화 된 것을 확인할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35114" y="3611182"/>
            <a:ext cx="3910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시간이 흐름에 따라 바의 최대치와 최소치가 증가하는 것으로 보아 부동산 가격이 전체적으로 오르는 것을 확인할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2020</a:t>
            </a:r>
            <a:r>
              <a:rPr lang="ko-KR" altLang="en-US" sz="1200" dirty="0" smtClean="0">
                <a:solidFill>
                  <a:schemeClr val="bg1"/>
                </a:solidFill>
              </a:rPr>
              <a:t>년이 될 때 색의 변화를 보면 어느 지역이 가파르게 상승하는지 볼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1" grpId="0"/>
      <p:bldP spid="51" grpId="1"/>
      <p:bldP spid="52" grpId="0"/>
      <p:bldP spid="52" grpId="1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4.</a:t>
            </a:r>
            <a:r>
              <a:rPr lang="ko-KR" altLang="en-US" dirty="0">
                <a:solidFill>
                  <a:schemeClr val="accent1"/>
                </a:solidFill>
              </a:rPr>
              <a:t>데이터 시각화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9020" y="3320075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33" y="3435846"/>
            <a:ext cx="9139767" cy="170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71800" y="3668998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상관계수를 년도 별로 구하니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en-US" altLang="ko-KR" sz="1200" dirty="0">
                <a:solidFill>
                  <a:schemeClr val="bg1"/>
                </a:solidFill>
              </a:rPr>
              <a:t>0.525, -0.523, -0.506, -</a:t>
            </a:r>
            <a:r>
              <a:rPr lang="en-US" altLang="ko-KR" sz="1200" dirty="0" smtClean="0">
                <a:solidFill>
                  <a:schemeClr val="bg1"/>
                </a:solidFill>
              </a:rPr>
              <a:t>0.531 </a:t>
            </a:r>
            <a:r>
              <a:rPr lang="ko-KR" altLang="en-US" sz="1200" dirty="0" smtClean="0">
                <a:solidFill>
                  <a:schemeClr val="bg1"/>
                </a:solidFill>
              </a:rPr>
              <a:t>으로 나타났으며 강한 음의 상관관계를 나타내었다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1"/>
                </a:solidFill>
              </a:rPr>
              <a:t>산포도에서도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추세선이</a:t>
            </a:r>
            <a:r>
              <a:rPr lang="ko-KR" altLang="en-US" sz="1200" dirty="0" smtClean="0">
                <a:solidFill>
                  <a:schemeClr val="bg1"/>
                </a:solidFill>
              </a:rPr>
              <a:t> 강한 음의 상관관계를 나타내며  노인이 적을수록 아파트가격이 싼 것을 확인할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78133" y="815313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산포도 와 추세선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2" y="1059492"/>
            <a:ext cx="3780000" cy="252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3" y="1059492"/>
            <a:ext cx="3779999" cy="252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1" y="1059492"/>
            <a:ext cx="3779999" cy="252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1059492"/>
            <a:ext cx="3780000" cy="252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178133" y="815313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산포도 와 추세선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78133" y="815313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산포도 와 추세선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78133" y="815313"/>
            <a:ext cx="27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산포도 와 추세선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2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3" grpId="0"/>
      <p:bldP spid="33" grpId="1"/>
      <p:bldP spid="34" grpId="0"/>
      <p:bldP spid="35" grpId="0"/>
      <p:bldP spid="35" grpId="1"/>
    </p:bldLst>
  </p:timing>
</p:sld>
</file>

<file path=ppt/theme/theme1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260</Words>
  <Application>Microsoft Office PowerPoint</Application>
  <PresentationFormat>화면 슬라이드 쇼(16:9)</PresentationFormat>
  <Paragraphs>41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Arial Unicode MS</vt:lpstr>
      <vt:lpstr>맑은 고딕</vt:lpstr>
      <vt:lpstr>Arial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120</cp:revision>
  <dcterms:created xsi:type="dcterms:W3CDTF">2016-12-05T23:26:54Z</dcterms:created>
  <dcterms:modified xsi:type="dcterms:W3CDTF">2021-08-19T08:14:03Z</dcterms:modified>
</cp:coreProperties>
</file>